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ptos" charset="1" panose="020B0004020202020204"/>
      <p:regular r:id="rId15"/>
    </p:embeddedFont>
    <p:embeddedFont>
      <p:font typeface="Times New Roman" charset="1" panose="02020603050405020304"/>
      <p:regular r:id="rId16"/>
    </p:embeddedFont>
    <p:embeddedFont>
      <p:font typeface="Arial" charset="1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85900" y="6185302"/>
            <a:ext cx="15773400" cy="2748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Hatchery cultivation of the Pacific razor clam (Siliqua patula)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Lead Entity: Alutiiq Pride Marine Institute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704510" y="0"/>
            <a:ext cx="8878980" cy="6567748"/>
            <a:chOff x="0" y="0"/>
            <a:chExt cx="11838640" cy="8756998"/>
          </a:xfrm>
        </p:grpSpPr>
        <p:sp>
          <p:nvSpPr>
            <p:cNvPr name="Freeform 7" id="7" descr="A picture containing text, device, gauge, control panel  Description automatically generated"/>
            <p:cNvSpPr/>
            <p:nvPr/>
          </p:nvSpPr>
          <p:spPr>
            <a:xfrm flipH="false" flipV="false" rot="0">
              <a:off x="0" y="0"/>
              <a:ext cx="11838686" cy="8757031"/>
            </a:xfrm>
            <a:custGeom>
              <a:avLst/>
              <a:gdLst/>
              <a:ahLst/>
              <a:cxnLst/>
              <a:rect r="r" b="b" t="t" l="l"/>
              <a:pathLst>
                <a:path h="8757031" w="11838686">
                  <a:moveTo>
                    <a:pt x="0" y="0"/>
                  </a:moveTo>
                  <a:lnTo>
                    <a:pt x="11838686" y="0"/>
                  </a:lnTo>
                  <a:lnTo>
                    <a:pt x="11838686" y="8757031"/>
                  </a:lnTo>
                  <a:lnTo>
                    <a:pt x="0" y="8757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8" r="0" b="-28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0" y="1992821"/>
            <a:ext cx="18288000" cy="6368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Project Goals: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1) Broodstock collection and maturation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2) Examine elevated temperatures to accelerate larval development and juvenile rearing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3) Examine substrate preferences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4) Evaluate long term rearing strategies</a:t>
            </a:r>
          </a:p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5) Education and Outreach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7300" y="547688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21031200" cy="2584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Broodstock Tank, Harvesting spawn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2574388" y="2652608"/>
            <a:ext cx="4572000" cy="6096000"/>
          </a:xfrm>
          <a:custGeom>
            <a:avLst/>
            <a:gdLst/>
            <a:ahLst/>
            <a:cxnLst/>
            <a:rect r="r" b="b" t="t" l="l"/>
            <a:pathLst>
              <a:path h="6096000" w="4572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7777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0379612" y="3113265"/>
            <a:ext cx="6876707" cy="5174675"/>
          </a:xfrm>
          <a:custGeom>
            <a:avLst/>
            <a:gdLst/>
            <a:ahLst/>
            <a:cxnLst/>
            <a:rect r="r" b="b" t="t" l="l"/>
            <a:pathLst>
              <a:path h="5174675" w="6876707">
                <a:moveTo>
                  <a:pt x="0" y="0"/>
                </a:moveTo>
                <a:lnTo>
                  <a:pt x="6876707" y="0"/>
                </a:lnTo>
                <a:lnTo>
                  <a:pt x="6876707" y="5174676"/>
                </a:lnTo>
                <a:lnTo>
                  <a:pt x="0" y="5174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7300" y="547688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21031200" cy="2584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Razor Clam Larvae Day 14</a:t>
              </a:r>
            </a:p>
          </p:txBody>
        </p:sp>
      </p:grpSp>
      <p:sp>
        <p:nvSpPr>
          <p:cNvPr name="Freeform 8" id="8" descr="A close-up of a microscopic view of a sea creature  Description automatically generated"/>
          <p:cNvSpPr/>
          <p:nvPr/>
        </p:nvSpPr>
        <p:spPr>
          <a:xfrm flipH="false" flipV="false" rot="0">
            <a:off x="4522765" y="2915088"/>
            <a:ext cx="7858125" cy="5900737"/>
          </a:xfrm>
          <a:custGeom>
            <a:avLst/>
            <a:gdLst/>
            <a:ahLst/>
            <a:cxnLst/>
            <a:rect r="r" b="b" t="t" l="l"/>
            <a:pathLst>
              <a:path h="5900737" w="7858125">
                <a:moveTo>
                  <a:pt x="0" y="0"/>
                </a:moveTo>
                <a:lnTo>
                  <a:pt x="7858125" y="0"/>
                </a:lnTo>
                <a:lnTo>
                  <a:pt x="7858125" y="5900738"/>
                </a:lnTo>
                <a:lnTo>
                  <a:pt x="0" y="5900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493371" y="2657223"/>
            <a:ext cx="11301259" cy="4972554"/>
          </a:xfrm>
          <a:custGeom>
            <a:avLst/>
            <a:gdLst/>
            <a:ahLst/>
            <a:cxnLst/>
            <a:rect r="r" b="b" t="t" l="l"/>
            <a:pathLst>
              <a:path h="4972554" w="11301259">
                <a:moveTo>
                  <a:pt x="0" y="0"/>
                </a:moveTo>
                <a:lnTo>
                  <a:pt x="11301258" y="0"/>
                </a:lnTo>
                <a:lnTo>
                  <a:pt x="11301258" y="4972554"/>
                </a:lnTo>
                <a:lnTo>
                  <a:pt x="0" y="4972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76328" y="1542202"/>
            <a:ext cx="10735345" cy="938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APMI Razor Clam spawn data 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sp>
        <p:nvSpPr>
          <p:cNvPr name="Freeform 5" id="5" descr="A close up of a jellyfish  Description automatically generated"/>
          <p:cNvSpPr/>
          <p:nvPr/>
        </p:nvSpPr>
        <p:spPr>
          <a:xfrm flipH="false" flipV="false" rot="0">
            <a:off x="5142484" y="2375747"/>
            <a:ext cx="7828674" cy="4665526"/>
          </a:xfrm>
          <a:custGeom>
            <a:avLst/>
            <a:gdLst/>
            <a:ahLst/>
            <a:cxnLst/>
            <a:rect r="r" b="b" t="t" l="l"/>
            <a:pathLst>
              <a:path h="4665526" w="7828674">
                <a:moveTo>
                  <a:pt x="0" y="0"/>
                </a:moveTo>
                <a:lnTo>
                  <a:pt x="7828674" y="0"/>
                </a:lnTo>
                <a:lnTo>
                  <a:pt x="7828674" y="4665526"/>
                </a:lnTo>
                <a:lnTo>
                  <a:pt x="0" y="4665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996" t="-22487" r="0" b="-9677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61683" y="7650873"/>
            <a:ext cx="8964635" cy="980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2700">
                <a:solidFill>
                  <a:srgbClr val="3537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Razor clam juvenile  Day 25  2mm</a:t>
            </a:r>
          </a:p>
          <a:p>
            <a:pPr algn="l">
              <a:lnSpc>
                <a:spcPts val="3311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24608" y="636297"/>
            <a:ext cx="19830728" cy="10488668"/>
          </a:xfrm>
          <a:prstGeom prst="rect">
            <a:avLst/>
          </a:prstGeom>
        </p:spPr>
      </p:pic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sp>
        <p:nvSpPr>
          <p:cNvPr name="Freeform 5" id="5" descr="A bucket with cement inside  Description automatically generated with medium confidence"/>
          <p:cNvSpPr/>
          <p:nvPr/>
        </p:nvSpPr>
        <p:spPr>
          <a:xfrm flipH="false" flipV="false" rot="0">
            <a:off x="2430694" y="2779585"/>
            <a:ext cx="4895250" cy="6527006"/>
          </a:xfrm>
          <a:custGeom>
            <a:avLst/>
            <a:gdLst/>
            <a:ahLst/>
            <a:cxnLst/>
            <a:rect r="r" b="b" t="t" l="l"/>
            <a:pathLst>
              <a:path h="6527006" w="4895250">
                <a:moveTo>
                  <a:pt x="0" y="0"/>
                </a:moveTo>
                <a:lnTo>
                  <a:pt x="4895250" y="0"/>
                </a:lnTo>
                <a:lnTo>
                  <a:pt x="4895250" y="6527007"/>
                </a:lnTo>
                <a:lnTo>
                  <a:pt x="0" y="6527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9674419" y="2721959"/>
            <a:ext cx="5399923" cy="6965852"/>
          </a:xfrm>
          <a:custGeom>
            <a:avLst/>
            <a:gdLst/>
            <a:ahLst/>
            <a:cxnLst/>
            <a:rect r="r" b="b" t="t" l="l"/>
            <a:pathLst>
              <a:path h="6965852" w="5399923">
                <a:moveTo>
                  <a:pt x="0" y="0"/>
                </a:moveTo>
                <a:lnTo>
                  <a:pt x="5399922" y="0"/>
                </a:lnTo>
                <a:lnTo>
                  <a:pt x="5399922" y="6965852"/>
                </a:lnTo>
                <a:lnTo>
                  <a:pt x="0" y="6965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71998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5981" y="9308470"/>
            <a:ext cx="18485602" cy="404373"/>
            <a:chOff x="0" y="0"/>
            <a:chExt cx="24647470" cy="539164"/>
          </a:xfrm>
        </p:grpSpPr>
        <p:sp>
          <p:nvSpPr>
            <p:cNvPr name="Freeform 4" id="4"/>
            <p:cNvSpPr/>
            <p:nvPr/>
          </p:nvSpPr>
          <p:spPr>
            <a:xfrm flipH="false" flipV="true" rot="0">
              <a:off x="0" y="0"/>
              <a:ext cx="24647525" cy="539115"/>
            </a:xfrm>
            <a:custGeom>
              <a:avLst/>
              <a:gdLst/>
              <a:ahLst/>
              <a:cxnLst/>
              <a:rect r="r" b="b" t="t" l="l"/>
              <a:pathLst>
                <a:path h="539115" w="24647525">
                  <a:moveTo>
                    <a:pt x="0" y="539115"/>
                  </a:moveTo>
                  <a:lnTo>
                    <a:pt x="24647525" y="539115"/>
                  </a:lnTo>
                  <a:lnTo>
                    <a:pt x="24647525" y="0"/>
                  </a:lnTo>
                  <a:lnTo>
                    <a:pt x="0" y="0"/>
                  </a:lnTo>
                  <a:lnTo>
                    <a:pt x="0" y="539115"/>
                  </a:lnTo>
                  <a:close/>
                </a:path>
              </a:pathLst>
            </a:custGeom>
            <a:blipFill>
              <a:blip r:embed="rId3"/>
              <a:stretch>
                <a:fillRect l="0" t="-260" r="0" b="-26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7300" y="547688"/>
            <a:ext cx="15773400" cy="1988344"/>
            <a:chOff x="0" y="0"/>
            <a:chExt cx="21031200" cy="26511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31200" cy="2651126"/>
            </a:xfrm>
            <a:custGeom>
              <a:avLst/>
              <a:gdLst/>
              <a:ahLst/>
              <a:cxnLst/>
              <a:rect r="r" b="b" t="t" l="l"/>
              <a:pathLst>
                <a:path h="265112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21031200" cy="2584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            Production Cost Estimates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097217" y="3218498"/>
            <a:ext cx="10093566" cy="5566896"/>
          </a:xfrm>
          <a:custGeom>
            <a:avLst/>
            <a:gdLst/>
            <a:ahLst/>
            <a:cxnLst/>
            <a:rect r="r" b="b" t="t" l="l"/>
            <a:pathLst>
              <a:path h="5566896" w="10093566">
                <a:moveTo>
                  <a:pt x="0" y="0"/>
                </a:moveTo>
                <a:lnTo>
                  <a:pt x="10093566" y="0"/>
                </a:lnTo>
                <a:lnTo>
                  <a:pt x="10093566" y="5566895"/>
                </a:lnTo>
                <a:lnTo>
                  <a:pt x="0" y="556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B3F880CD1F7418E1D39E1574DA95B" ma:contentTypeVersion="15" ma:contentTypeDescription="Create a new document." ma:contentTypeScope="" ma:versionID="819040f0e727ab96607d6ee4e43d5b6b">
  <xsd:schema xmlns:xsd="http://www.w3.org/2001/XMLSchema" xmlns:xs="http://www.w3.org/2001/XMLSchema" xmlns:p="http://schemas.microsoft.com/office/2006/metadata/properties" xmlns:ns2="7f3dd1b7-a7c7-45a3-9ea4-abf519fe07f1" xmlns:ns3="a59b4049-6a6c-4c45-b53f-dc246e92216a" targetNamespace="http://schemas.microsoft.com/office/2006/metadata/properties" ma:root="true" ma:fieldsID="73a1ecd72b19ea2258af47082f1331cd" ns2:_="" ns3:_="">
    <xsd:import namespace="7f3dd1b7-a7c7-45a3-9ea4-abf519fe07f1"/>
    <xsd:import namespace="a59b4049-6a6c-4c45-b53f-dc246e922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dd1b7-a7c7-45a3-9ea4-abf519fe0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0b58f57-b036-48ef-9d27-58fe160320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b4049-6a6c-4c45-b53f-dc246e92216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e5748b-33af-413b-a5c8-8c9fb170967f}" ma:internalName="TaxCatchAll" ma:showField="CatchAllData" ma:web="a59b4049-6a6c-4c45-b53f-dc246e922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dd1b7-a7c7-45a3-9ea4-abf519fe07f1">
      <Terms xmlns="http://schemas.microsoft.com/office/infopath/2007/PartnerControls"/>
    </lcf76f155ced4ddcb4097134ff3c332f>
    <TaxCatchAll xmlns="a59b4049-6a6c-4c45-b53f-dc246e92216a" xsi:nil="true"/>
  </documentManagement>
</p:properties>
</file>

<file path=customXml/itemProps1.xml><?xml version="1.0" encoding="utf-8"?>
<ds:datastoreItem xmlns:ds="http://schemas.openxmlformats.org/officeDocument/2006/customXml" ds:itemID="{465F3732-E3A9-4188-BB52-08217988ED67}"/>
</file>

<file path=customXml/itemProps2.xml><?xml version="1.0" encoding="utf-8"?>
<ds:datastoreItem xmlns:ds="http://schemas.openxmlformats.org/officeDocument/2006/customXml" ds:itemID="{0632EA26-0AE4-4098-9374-B7E07624C94C}"/>
</file>

<file path=customXml/itemProps3.xml><?xml version="1.0" encoding="utf-8"?>
<ds:datastoreItem xmlns:ds="http://schemas.openxmlformats.org/officeDocument/2006/customXml" ds:itemID="{4F9B4A03-41A6-477D-9E55-3A86A74862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 Body razor clams</dc:title>
  <cp:revision>1</cp:revision>
  <dcterms:created xsi:type="dcterms:W3CDTF">2006-08-16T00:00:00Z</dcterms:created>
  <dcterms:modified xsi:type="dcterms:W3CDTF">2011-08-01T06:04:30Z</dcterms:modified>
  <dc:identifier>DAG_uRmTR4A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0x010100E69B3F880CD1F7418E1D39E1574DA95B</vt:lpwstr>
  </property>
</Properties>
</file>